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8" r:id="rId4"/>
    <p:sldId id="313" r:id="rId5"/>
    <p:sldId id="305" r:id="rId6"/>
    <p:sldId id="306" r:id="rId7"/>
    <p:sldId id="302" r:id="rId8"/>
    <p:sldId id="317" r:id="rId9"/>
    <p:sldId id="273" r:id="rId10"/>
    <p:sldId id="304" r:id="rId11"/>
    <p:sldId id="303" r:id="rId12"/>
    <p:sldId id="308" r:id="rId13"/>
    <p:sldId id="307" r:id="rId14"/>
    <p:sldId id="309" r:id="rId15"/>
    <p:sldId id="310" r:id="rId16"/>
    <p:sldId id="316" r:id="rId17"/>
    <p:sldId id="315" r:id="rId18"/>
    <p:sldId id="274" r:id="rId19"/>
    <p:sldId id="318" r:id="rId20"/>
    <p:sldId id="314" r:id="rId21"/>
    <p:sldId id="312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559B55E-9249-4BBD-8B86-72C2C230734E}">
          <p14:sldIdLst>
            <p14:sldId id="256"/>
            <p14:sldId id="272"/>
          </p14:sldIdLst>
        </p14:section>
        <p14:section name="YOLO" id="{6A376B5E-5557-44FD-8183-6A6D12329B06}">
          <p14:sldIdLst>
            <p14:sldId id="258"/>
            <p14:sldId id="313"/>
            <p14:sldId id="305"/>
            <p14:sldId id="306"/>
            <p14:sldId id="302"/>
            <p14:sldId id="317"/>
          </p14:sldIdLst>
        </p14:section>
        <p14:section name="实验" id="{762934FC-B4A7-461C-8C71-D0F0D4E0DAF0}">
          <p14:sldIdLst>
            <p14:sldId id="273"/>
            <p14:sldId id="304"/>
            <p14:sldId id="303"/>
            <p14:sldId id="308"/>
            <p14:sldId id="307"/>
            <p14:sldId id="309"/>
            <p14:sldId id="310"/>
            <p14:sldId id="316"/>
            <p14:sldId id="315"/>
          </p14:sldIdLst>
        </p14:section>
        <p14:section name="总结" id="{12D9C7BB-FB0D-497D-9B0D-E73CE59AAAEA}">
          <p14:sldIdLst>
            <p14:sldId id="274"/>
            <p14:sldId id="318"/>
            <p14:sldId id="31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2" autoAdjust="0"/>
    <p:restoredTop sz="63978" autoAdjust="0"/>
  </p:normalViewPr>
  <p:slideViewPr>
    <p:cSldViewPr snapToGrid="0">
      <p:cViewPr varScale="1">
        <p:scale>
          <a:sx n="59" d="100"/>
          <a:sy n="59" d="100"/>
        </p:scale>
        <p:origin x="72" y="7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两个问题：</a:t>
            </a:r>
            <a:endParaRPr lang="en-US" altLang="zh-CN" dirty="0"/>
          </a:p>
          <a:p>
            <a:r>
              <a:rPr lang="zh-CN" altLang="en-US" dirty="0"/>
              <a:t>识别闪烁 → 物体追踪</a:t>
            </a:r>
            <a:endParaRPr lang="en-US" altLang="zh-CN" dirty="0"/>
          </a:p>
          <a:p>
            <a:r>
              <a:rPr lang="zh-CN" altLang="en-US" dirty="0"/>
              <a:t>结尾场景识别率低 → 数据集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在对游戏视频进行识别时，我发现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识别结果的连续性较差，导致同一物体不能保持被识别，造成识别框闪烁。为了改善这一问题，我将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模型与物体追踪算法进行了结合。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6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物体追踪算法选择了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-SORT(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Aharon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Orfaig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Bobrovsky 2022)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，它相较于其它算法具有较高的精度：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1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实验结果表明，集成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-SORT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能够改善识别结果不连续的问题。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3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根据实验过程中的经验来看，</a:t>
            </a:r>
            <a:r>
              <a:rPr lang="en-US" altLang="zh-CN" dirty="0"/>
              <a:t>FPS</a:t>
            </a:r>
            <a:r>
              <a:rPr lang="zh-CN" altLang="en-US" dirty="0"/>
              <a:t>游戏图像的识别效果与数据集高度相关。在前期，我使用了一个分辨率较低的公开数据集，所得模型的实际识别精度很低。要取得好的识别效果，需要目标</a:t>
            </a:r>
            <a:r>
              <a:rPr lang="en-US" altLang="zh-CN" dirty="0"/>
              <a:t>FPS</a:t>
            </a:r>
            <a:r>
              <a:rPr lang="zh-CN" altLang="en-US" dirty="0"/>
              <a:t>游戏的大量且丰富的图像数据集。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游戏通常都会提供双声道音效来增强玩家体验，这可与图像结合，通过多模态模型提高物体的识别效果。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除了卷积神经网络外，使用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架构也可实现图像识别。这种方法正在逐渐流行起来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(Arkin et al. 2022)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从模型推理所需的运算量来看，基于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的图像识别模型的运算量较低，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DETR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的运算量只有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的一半左右。这意味着基于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的图像识别可以满足实时识别的要求。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从精度上来看，基于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的图像识别模型也能够达到与基于卷积神经网络的模型相当的精度，能够满足实际需要。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22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Aharon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Nir, Roy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Orfaig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Ben-Zion Bobrovsky. 2022. “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-SORT: Robust Associations Multi-Pedestrian Tracking.”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https://doi.org/10.48550/arXiv.2206.14651.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Arkin,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Ershat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Nurbiya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Yadikar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Xuebin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Xu,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Alimjan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Aysa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Kurban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Ubul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2022. “A Survey: Object Detection Methods from CNN to Transformer.”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Multimedia Tools and Applications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82 (14): 21353–83. https://doi.org/10.1007/s11042-022-13801-3.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Ghiasi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Golnaz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Yin Cui, Aravind Srinivas, Rui Qian, Tsung-Yi Lin,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Ekin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D.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Cubuk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Quoc V. Le, and Barret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Zoph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2021. “Simple Copy-Paste Is a Strong Data Augmentation Method for Instance Segmentation.”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https://doi.org/10.48550/arXiv.2012.07177.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Jocher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Glenn,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Ayush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Chaurasia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Jing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Qiu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(2022) 2023. “YOLO by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Ultralytics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.” Python. https://github.com/ultralytics/ultralytics.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Li, Xiang,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Wenhai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Wang, Lijun Wu,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Shuo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Chen,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Xiaolin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Hu, Jun Li,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Jinhui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Tang, and Jian Yang. 2020. “Generalized Focal Loss: Learning Qualified and Distributed Bounding Boxes for Dense Object Detection.”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https://doi.org/10.48550/arXiv.2006.04388.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Terven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Juan, and Diana Cordova-Esparza. 2023. “A Comprehensive Review of YOLO: From YOLOv1 and Beyond.”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https://doi.org/10.48550/arXiv.2304.00501.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“What Is YOLOv8? The Ultimate Guide.” n.d. Accessed June 1, 2023. https://blog.roboflow.com/whats-new-in-yolov8/.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Zhang,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Hongyi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Moustapha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Cisse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Yann N. Dauphin, and David Lopez-Paz. 2018. “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Mixup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Beyond Empirical Risk Minimization.”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https://doi.org/10.48550/arXiv.1710.09412.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Zheng,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Zhaohui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Ping Wang, Wei Liu,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Jinze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Li,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Rongguang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Ye,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Dongwei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Ren. 2020. “Distance-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IoU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Loss: Faster and Better Learning for Bounding Box Regression.”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Proceedings of the AAAI Conference on Artificial Intelligence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34 (07): 12993–0. https://doi.org/10.1609/aaai.v34i07.6999.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本次实验选择对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游戏图像进行识别，因此对模型的推理性能有较高要求。在图像识别领域，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系列是主流的实时图像识别方法。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系列模型不仅推理性能高，识别性能优越于许多模型。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系列模型的发展历史如下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Terven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Cordova-Esparza 2023)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是由同一作者提出的，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及之后的版本是由不同的作者提出的。其中，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PP-YOLO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系列是由百度公司提出的，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则是由美团公司提出的。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Darknet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框架实现模型的训练和推理，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PP-YOLO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使用了百度公司的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PaddlePaddle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框架，其它的模型则均使用了流行的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PyTorch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7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系列模型中，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的性能处于领先地位。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的具体网络架构如下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Jocher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Chaurasia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Qiu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[2022] 2023)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的主要改进如下：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C2f</a:t>
            </a:r>
            <a:r>
              <a:rPr lang="zh-CN" altLang="en-US" dirty="0"/>
              <a:t>：</a:t>
            </a:r>
            <a:r>
              <a:rPr lang="en-US" altLang="zh-CN" dirty="0"/>
              <a:t>cross-stage partial bottleneck with two convolutions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C2f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模块中的卷积核尺寸从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变为了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Anchor-free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不再使用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anchor boxes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来探测物体。在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系列中，发布于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YOLOX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是第一个停止使用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anchor boxes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方法的模型。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Decoupled head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backbone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之间实现了分离，这使得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可以使用同样的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backbone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架构完成多种不同的视觉任务，包括图像识别、语义分割、图像分类和姿态估计。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Decoupled head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也是由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YOLOX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首先采用的。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CIoU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DFL loss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Complete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IoU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(Zheng et al. 2020)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Distribution Focal Loss(Li et al. 2020)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取代了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bounding box loss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，提升了小物体的识别效果，这是一项对于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游戏图像识别比较有价值的改进。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不同参数量的模型精度如下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Jocher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Chaurasia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Qiu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[2022] 2023)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2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Roboflow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的测试，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在电子游戏图像识别任务中能够取得较高的精度，超越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YOLOv7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(“What Is YOLOv8? The Ultimate Guide.” n.d.)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/>
          </a:p>
          <a:p>
            <a:r>
              <a:rPr lang="zh-CN" altLang="en-US" dirty="0"/>
              <a:t>电子游戏、真实世界</a:t>
            </a:r>
            <a:endParaRPr lang="en-US" altLang="zh-CN" dirty="0"/>
          </a:p>
          <a:p>
            <a:r>
              <a:rPr lang="zh-CN" altLang="en-US" dirty="0"/>
              <a:t>航拍、水下摄影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综上，在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系列模型中，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具有领先的性能，同时对于电子游戏图像识别表现良好，因此我选择了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YOLOv8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base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模型来实现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游戏的图像识别。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20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本次实验使用了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PyTorch 2.0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Ultralytics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roboflow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作为框架。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0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本次实验所使用的数据集含有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2744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）的图像。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6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模型的训练使用了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SGD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作为优化器，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batch size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16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，学习率为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0.01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。为了防止过拟合，训练过程中使用了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early stopping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。此外，训练过程还使用了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PyTorch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Automatic Mixed Precision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功能来提高训练速度和降低内存开销。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训练过程的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loss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和精度变化如下：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使用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作为预训练模型，在训练至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203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epoch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时所得模型取得了最佳精度，在第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254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epoch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时出现过拟合，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early stopping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停止了训练。最终模型所得精度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𝑚𝐴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50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=97.0%, 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𝑚𝐴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50−95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=68.9%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此外，若使用参数量更小，推理性能更高的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作为预训练模型，可以得到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𝑚𝐴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50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=96.5%, 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𝑚𝐴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50−95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=67.2%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的模型，精度稍差于以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为预训练模型的训练结果。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模型的训练使用了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SGD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作为优化器，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batch size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16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，学习率为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0.01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。为了防止过拟合，训练过程中使用了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early stopping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。此外，训练过程还使用了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PyTorch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Automatic Mixed Precision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功能来提高训练速度和降低内存开销。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训练过程的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loss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和精度变化如下：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使用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作为预训练模型，在训练至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203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epoch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时所得模型取得了最佳精度，在第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254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epoch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时出现过拟合，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early stopping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停止了训练。最终模型所得精度 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𝑚𝐴𝑃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_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50=97.0%, 𝑚𝐴𝑃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_(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50−95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)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=68.9%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此外，若使用参数量更小，推理性能更高的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作为预训练模型，可以得到 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𝑚𝐴𝑃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_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50=96.5%, 𝑚𝐴𝑃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_(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50−95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)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=67.2%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的模型，精度稍差于以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YOLOv8s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为预训练模型的训练结果。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9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所得模型的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precision-recall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曲线如下：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所得模型的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F1-confidence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曲线如下：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可以看出，该曲线呈现倒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形状，过低和过高的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confidence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都会导致识别性能下降，而中间的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confidence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则都能取得较高的识别性能。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75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2023-06-02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2023-06-02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2023-06-02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04.005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48550/arXiv.2206.14651" TargetMode="External"/><Relationship Id="rId4" Type="http://schemas.openxmlformats.org/officeDocument/2006/relationships/hyperlink" Target="https://github.com/ultralytics/ultralyti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1607562"/>
            <a:ext cx="10850562" cy="749082"/>
          </a:xfrm>
        </p:spPr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dirty="0"/>
              <a:t>YOLOv8 </a:t>
            </a:r>
            <a:r>
              <a:rPr lang="zh-CN" altLang="en-US" dirty="0"/>
              <a:t>的 </a:t>
            </a:r>
            <a:r>
              <a:rPr lang="en-US" altLang="zh-CN" dirty="0"/>
              <a:t>FPS </a:t>
            </a:r>
            <a:r>
              <a:rPr lang="zh-CN" altLang="en-US" dirty="0"/>
              <a:t>游戏图像识别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64C58CD-D8FD-4CAD-B4CB-6B1C7C0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1070CB-C964-40C6-A2A8-D82EABA3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0990B1-151E-496E-B32D-79B06EA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491936"/>
            <a:ext cx="10613985" cy="29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232CE6-B946-4D90-9957-193A71019D73}"/>
              </a:ext>
            </a:extLst>
          </p:cNvPr>
          <p:cNvSpPr txBox="1"/>
          <p:nvPr/>
        </p:nvSpPr>
        <p:spPr>
          <a:xfrm>
            <a:off x="4076363" y="4996732"/>
            <a:ext cx="38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PyTorch 2.0 + </a:t>
            </a:r>
            <a:r>
              <a:rPr lang="en-US" altLang="zh-CN" dirty="0" err="1"/>
              <a:t>Ultralytics</a:t>
            </a:r>
            <a:r>
              <a:rPr lang="en-US" altLang="zh-CN" dirty="0"/>
              <a:t> + </a:t>
            </a:r>
            <a:r>
              <a:rPr lang="en-US" altLang="zh-CN" dirty="0" err="1"/>
              <a:t>roboflow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554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BDCCD4-E3EB-41A1-883E-F25F139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ACE51-3ED6-40C3-A745-9265E064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zh-CN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 sz="80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50DC02A7-6AFE-494B-BB23-4C38550E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3" y="1199731"/>
            <a:ext cx="6289924" cy="51391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445215-D007-438F-911D-9C9A26D59149}"/>
              </a:ext>
            </a:extLst>
          </p:cNvPr>
          <p:cNvSpPr txBox="1"/>
          <p:nvPr/>
        </p:nvSpPr>
        <p:spPr>
          <a:xfrm>
            <a:off x="7682214" y="591848"/>
            <a:ext cx="36422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2744</a:t>
            </a:r>
            <a:r>
              <a:rPr lang="zh-CN" altLang="en-US" dirty="0"/>
              <a:t>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预处理：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640×640</a:t>
            </a:r>
          </a:p>
          <a:p>
            <a:endParaRPr lang="en-US" altLang="zh-CN" dirty="0"/>
          </a:p>
          <a:p>
            <a:r>
              <a:rPr lang="zh-CN" altLang="en-US" dirty="0"/>
              <a:t>数据增强：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Mosaic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Copy-Paste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Random affine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mixup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HSV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Random horizontal/vertical flip</a:t>
            </a:r>
          </a:p>
        </p:txBody>
      </p:sp>
      <p:pic>
        <p:nvPicPr>
          <p:cNvPr id="4098" name="Picture 2" descr="PUBG Loading Screen HD wallpaper | Pxfuel">
            <a:extLst>
              <a:ext uri="{FF2B5EF4-FFF2-40B4-BE49-F238E27FC236}">
                <a16:creationId xmlns:a16="http://schemas.microsoft.com/office/drawing/2014/main" id="{DA57FB2F-2BE4-474E-8411-7B43D118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3320"/>
            <a:ext cx="1424189" cy="8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图片包含 应用程序&#10;&#10;描述已自动生成">
            <a:extLst>
              <a:ext uri="{FF2B5EF4-FFF2-40B4-BE49-F238E27FC236}">
                <a16:creationId xmlns:a16="http://schemas.microsoft.com/office/drawing/2014/main" id="{B5C0A774-70FC-4695-87DD-81D9CD0E3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163" y="2836217"/>
            <a:ext cx="2641697" cy="1140350"/>
          </a:xfrm>
          <a:prstGeom prst="rect">
            <a:avLst/>
          </a:prstGeom>
        </p:spPr>
      </p:pic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C8C100FA-9559-406A-8084-3AF1F92A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63" y="4512105"/>
            <a:ext cx="1331057" cy="130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5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C56EA571-96C6-45D9-AF25-18D7F7CEB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04" y="1129897"/>
            <a:ext cx="8109983" cy="405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0FB11D-66FC-41DA-8F61-52EDB64ACD32}"/>
                  </a:ext>
                </a:extLst>
              </p:cNvPr>
              <p:cNvSpPr txBox="1"/>
              <p:nvPr/>
            </p:nvSpPr>
            <p:spPr>
              <a:xfrm>
                <a:off x="4714800" y="5276755"/>
                <a:ext cx="55013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YOLOv8s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=97.0%,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50−95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=68.9%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YOLOv8n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=96.5%,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50−95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=67.2%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0FB11D-66FC-41DA-8F61-52EDB64A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00" y="5276755"/>
                <a:ext cx="5501390" cy="646331"/>
              </a:xfrm>
              <a:prstGeom prst="rect">
                <a:avLst/>
              </a:prstGeom>
              <a:blipFill>
                <a:blip r:embed="rId4"/>
                <a:stretch>
                  <a:fillRect l="-88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B7F590E-8489-4BAB-A74C-183F21377479}"/>
              </a:ext>
            </a:extLst>
          </p:cNvPr>
          <p:cNvSpPr txBox="1"/>
          <p:nvPr/>
        </p:nvSpPr>
        <p:spPr>
          <a:xfrm>
            <a:off x="255083" y="2172112"/>
            <a:ext cx="32303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</a:t>
            </a:r>
            <a:r>
              <a:rPr lang="zh-CN" altLang="en-US" dirty="0"/>
              <a:t>：</a:t>
            </a:r>
            <a:r>
              <a:rPr lang="en-US" altLang="zh-CN" dirty="0"/>
              <a:t>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</a:t>
            </a:r>
            <a:r>
              <a:rPr lang="zh-CN" altLang="en-US" dirty="0"/>
              <a:t>：</a:t>
            </a:r>
            <a:r>
              <a:rPr lang="en-US" altLang="zh-CN" dirty="0"/>
              <a:t>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Learning rate</a:t>
            </a:r>
            <a:r>
              <a:rPr lang="zh-CN" altLang="en-US" dirty="0"/>
              <a:t>：</a:t>
            </a:r>
            <a:r>
              <a:rPr lang="en-US" altLang="zh-CN" dirty="0"/>
              <a:t>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Early stopping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Epochs</a:t>
            </a:r>
            <a:r>
              <a:rPr lang="zh-CN" altLang="en-US" dirty="0"/>
              <a:t>：</a:t>
            </a:r>
            <a:r>
              <a:rPr lang="en-US" altLang="zh-CN" dirty="0"/>
              <a:t>254</a:t>
            </a:r>
            <a:r>
              <a:rPr lang="zh-CN" altLang="en-US" dirty="0"/>
              <a:t>（</a:t>
            </a:r>
            <a:r>
              <a:rPr lang="en-US" altLang="zh-CN" dirty="0"/>
              <a:t>203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Automatic Mixed Precision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276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精度曲线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9" name="图片 8" descr="图表&#10;&#10;中度可信度描述已自动生成">
            <a:extLst>
              <a:ext uri="{FF2B5EF4-FFF2-40B4-BE49-F238E27FC236}">
                <a16:creationId xmlns:a16="http://schemas.microsoft.com/office/drawing/2014/main" id="{91D67659-F6AB-4D06-A6E6-98657D86F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306492"/>
            <a:ext cx="6478206" cy="4318804"/>
          </a:xfrm>
          <a:prstGeom prst="rect">
            <a:avLst/>
          </a:prstGeom>
        </p:spPr>
      </p:pic>
      <p:pic>
        <p:nvPicPr>
          <p:cNvPr id="7" name="图片 6" descr="图片包含 图表&#10;&#10;描述已自动生成">
            <a:extLst>
              <a:ext uri="{FF2B5EF4-FFF2-40B4-BE49-F238E27FC236}">
                <a16:creationId xmlns:a16="http://schemas.microsoft.com/office/drawing/2014/main" id="{C2B8BFB1-E883-4BF8-B0FD-69ED050F5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81" y="1321732"/>
            <a:ext cx="6478206" cy="43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测试数据集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 descr="不同类型的建筑&#10;&#10;描述已自动生成">
            <a:extLst>
              <a:ext uri="{FF2B5EF4-FFF2-40B4-BE49-F238E27FC236}">
                <a16:creationId xmlns:a16="http://schemas.microsoft.com/office/drawing/2014/main" id="{D562EF85-ADCC-4A1C-8128-DEA0B481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26" y="1061816"/>
            <a:ext cx="5173884" cy="5173884"/>
          </a:xfrm>
          <a:prstGeom prst="rect">
            <a:avLst/>
          </a:prstGeom>
        </p:spPr>
      </p:pic>
      <p:pic>
        <p:nvPicPr>
          <p:cNvPr id="8" name="图片 7" descr="许多照片放在一起&#10;&#10;描述已自动生成">
            <a:extLst>
              <a:ext uri="{FF2B5EF4-FFF2-40B4-BE49-F238E27FC236}">
                <a16:creationId xmlns:a16="http://schemas.microsoft.com/office/drawing/2014/main" id="{6011B2D0-0451-40C9-8181-B7286C691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78" y="1110526"/>
            <a:ext cx="5076463" cy="50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视频测试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2" name="Sequence 01">
            <a:hlinkClick r:id="" action="ppaction://media"/>
            <a:extLst>
              <a:ext uri="{FF2B5EF4-FFF2-40B4-BE49-F238E27FC236}">
                <a16:creationId xmlns:a16="http://schemas.microsoft.com/office/drawing/2014/main" id="{2B561FDE-B41F-46D9-A2A2-714DD666E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088" y="1028700"/>
            <a:ext cx="8956233" cy="50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物体追踪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7E4D86-C4A0-47B5-9AA7-62E9CF6EB8F2}"/>
              </a:ext>
            </a:extLst>
          </p:cNvPr>
          <p:cNvSpPr txBox="1"/>
          <p:nvPr/>
        </p:nvSpPr>
        <p:spPr>
          <a:xfrm>
            <a:off x="669924" y="1721678"/>
            <a:ext cx="214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BoT</a:t>
            </a:r>
            <a:r>
              <a:rPr lang="en-US" altLang="zh-CN" dirty="0"/>
              <a:t>-SORT</a:t>
            </a:r>
            <a:endParaRPr lang="zh-CN" altLang="en-US" dirty="0"/>
          </a:p>
        </p:txBody>
      </p:sp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958BA87E-802A-45C9-8832-876B6106D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258" y="634270"/>
            <a:ext cx="7055893" cy="2638971"/>
          </a:xfrm>
          <a:prstGeom prst="rect">
            <a:avLst/>
          </a:prstGeom>
        </p:spPr>
      </p:pic>
      <p:pic>
        <p:nvPicPr>
          <p:cNvPr id="8" name="177045531-947d3146-4d07-4549-a095-3d2daa4692be">
            <a:hlinkClick r:id="" action="ppaction://media"/>
            <a:extLst>
              <a:ext uri="{FF2B5EF4-FFF2-40B4-BE49-F238E27FC236}">
                <a16:creationId xmlns:a16="http://schemas.microsoft.com/office/drawing/2014/main" id="{28E19C8C-E205-4232-BC0E-A9AB210F6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7604" y="3352232"/>
            <a:ext cx="7315200" cy="27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5F3434-296C-4AA9-8669-4E6104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视频测试：物体追踪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6B31B-0652-426E-9E5D-85D0A397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3" name="Sequence 02">
            <a:hlinkClick r:id="" action="ppaction://media"/>
            <a:extLst>
              <a:ext uri="{FF2B5EF4-FFF2-40B4-BE49-F238E27FC236}">
                <a16:creationId xmlns:a16="http://schemas.microsoft.com/office/drawing/2014/main" id="{0E31B1C1-7F62-497C-881B-3DA566749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5991" y="108781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937DC5-6DE5-4249-A98B-9671ED9F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06670417-33BD-4ED9-8993-4C045FE0E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924" y="1264921"/>
                <a:ext cx="9578976" cy="490727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本次实验使用 </a:t>
                </a:r>
                <a:r>
                  <a:rPr lang="en-US" altLang="zh-CN" dirty="0"/>
                  <a:t>YOLOv8 </a:t>
                </a:r>
                <a:r>
                  <a:rPr lang="zh-CN" altLang="en-US" dirty="0"/>
                  <a:t>卷积神经网络，结合多种数据增强方法，实现了对 </a:t>
                </a:r>
                <a:r>
                  <a:rPr lang="en-US" altLang="zh-CN" dirty="0"/>
                  <a:t>FPS </a:t>
                </a:r>
                <a:r>
                  <a:rPr lang="zh-CN" altLang="en-US" dirty="0"/>
                  <a:t>游戏图像的识别。实验所得模型在测试集上的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达到了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97.0%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50−95</m:t>
                        </m:r>
                      </m:sub>
                    </m:sSub>
                  </m:oMath>
                </a14:m>
                <a:r>
                  <a:rPr lang="zh-CN" altLang="en-US" dirty="0"/>
                  <a:t> 达到了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68.9%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取得了</m:t>
                    </m:r>
                  </m:oMath>
                </a14:m>
                <a:r>
                  <a:rPr lang="zh-CN" altLang="en-US" dirty="0"/>
                  <a:t>较好的识别效果。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为了改善 </a:t>
                </a:r>
                <a:r>
                  <a:rPr lang="en-US" altLang="zh-CN" dirty="0"/>
                  <a:t>YOLOv8 </a:t>
                </a:r>
                <a:r>
                  <a:rPr lang="zh-CN" altLang="en-US" dirty="0"/>
                  <a:t>进行实时识别时出现的不连续识别问题，实验在 </a:t>
                </a:r>
                <a:r>
                  <a:rPr lang="en-US" altLang="zh-CN" dirty="0"/>
                  <a:t>YOLOv8 </a:t>
                </a:r>
                <a:r>
                  <a:rPr lang="zh-CN" altLang="en-US" dirty="0"/>
                  <a:t>模型的基础上集成了用于物体追踪的 </a:t>
                </a:r>
                <a:r>
                  <a:rPr lang="en-US" altLang="zh-CN" dirty="0" err="1"/>
                  <a:t>BoT</a:t>
                </a:r>
                <a:r>
                  <a:rPr lang="en-US" altLang="zh-CN" dirty="0"/>
                  <a:t>-SORT </a:t>
                </a:r>
                <a:r>
                  <a:rPr lang="zh-CN" altLang="en-US" dirty="0"/>
                  <a:t>算法，提高了物体识别的连续性。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06670417-33BD-4ED9-8993-4C045FE0E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924" y="1264921"/>
                <a:ext cx="9578976" cy="4907279"/>
              </a:xfrm>
              <a:blipFill>
                <a:blip r:embed="rId2"/>
                <a:stretch>
                  <a:fillRect l="-573" t="-1366" r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B51DA-DA1D-4C80-8D57-287B30CB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9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87982" y="1433326"/>
            <a:ext cx="12343306" cy="4778319"/>
            <a:chOff x="-930109" y="1051361"/>
            <a:chExt cx="12343306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174168" y="354525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174168" y="266668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174170" y="178810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798517" y="368136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总结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798517" y="279692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实验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798517" y="192047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原理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843709" y="2487221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843709" y="3411146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A9F26C-0ECA-45F8-8834-131C855C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改进方向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8F1957C-2DF8-4075-BD8D-9B099ACC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数据集质量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多模态：声音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Transformer </a:t>
            </a:r>
            <a:r>
              <a:rPr lang="zh-CN" altLang="en-US" dirty="0"/>
              <a:t>的图像识别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9585B0-C4A7-4085-A101-43C91BE5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9" name="图片 8" descr="日程表&#10;&#10;描述已自动生成">
            <a:extLst>
              <a:ext uri="{FF2B5EF4-FFF2-40B4-BE49-F238E27FC236}">
                <a16:creationId xmlns:a16="http://schemas.microsoft.com/office/drawing/2014/main" id="{2FC4F4E9-109B-45A9-972A-5DFF6F8D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8" y="3100050"/>
            <a:ext cx="4461903" cy="1937812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ED305A9F-7EF2-43DF-B6F4-36BB5375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88" y="5128122"/>
            <a:ext cx="4269589" cy="1117544"/>
          </a:xfrm>
          <a:prstGeom prst="rect">
            <a:avLst/>
          </a:prstGeom>
        </p:spPr>
      </p:pic>
      <p:pic>
        <p:nvPicPr>
          <p:cNvPr id="13" name="图片 12" descr="图形用户界面, 文本, 表格&#10;&#10;中度可信度描述已自动生成">
            <a:extLst>
              <a:ext uri="{FF2B5EF4-FFF2-40B4-BE49-F238E27FC236}">
                <a16:creationId xmlns:a16="http://schemas.microsoft.com/office/drawing/2014/main" id="{DB144BA3-E09A-4143-9766-F3F613C49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873" y="3076237"/>
            <a:ext cx="4461903" cy="1462919"/>
          </a:xfrm>
          <a:prstGeom prst="rect">
            <a:avLst/>
          </a:prstGeom>
        </p:spPr>
      </p:pic>
      <p:pic>
        <p:nvPicPr>
          <p:cNvPr id="15" name="图片 14" descr="文本, 表格&#10;&#10;描述已自动生成">
            <a:extLst>
              <a:ext uri="{FF2B5EF4-FFF2-40B4-BE49-F238E27FC236}">
                <a16:creationId xmlns:a16="http://schemas.microsoft.com/office/drawing/2014/main" id="{41223EA9-955B-4F81-9B68-7AC6EC5B7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873" y="4713554"/>
            <a:ext cx="4474094" cy="1255672"/>
          </a:xfrm>
          <a:prstGeom prst="rect">
            <a:avLst/>
          </a:prstGeom>
        </p:spPr>
      </p:pic>
      <p:pic>
        <p:nvPicPr>
          <p:cNvPr id="3" name="图片 2" descr="电脑游戏画面&#10;&#10;低可信度描述已自动生成">
            <a:extLst>
              <a:ext uri="{FF2B5EF4-FFF2-40B4-BE49-F238E27FC236}">
                <a16:creationId xmlns:a16="http://schemas.microsoft.com/office/drawing/2014/main" id="{86198B1E-B18B-4A1A-B874-C2B8A4884F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541"/>
          <a:stretch/>
        </p:blipFill>
        <p:spPr>
          <a:xfrm>
            <a:off x="986609" y="1536724"/>
            <a:ext cx="2813398" cy="7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8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60DD4F1-A15C-4576-A588-23677E47D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3271" y="1632411"/>
            <a:ext cx="4482645" cy="973538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1781BC-4FC3-464E-A792-B00EED98F5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271" y="2679849"/>
            <a:ext cx="4482645" cy="310871"/>
          </a:xfrm>
        </p:spPr>
        <p:txBody>
          <a:bodyPr/>
          <a:lstStyle/>
          <a:p>
            <a:r>
              <a:rPr lang="en-US" altLang="zh-CN" dirty="0"/>
              <a:t>2023.6.1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D08A61-00B1-490A-8DB2-29E1EAD342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65C147-F6F3-43F5-82E1-A1DFE9A9F052}"/>
              </a:ext>
            </a:extLst>
          </p:cNvPr>
          <p:cNvSpPr txBox="1"/>
          <p:nvPr/>
        </p:nvSpPr>
        <p:spPr>
          <a:xfrm>
            <a:off x="6096000" y="3968756"/>
            <a:ext cx="57147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effectLst/>
              </a:rPr>
              <a:t>参考：</a:t>
            </a:r>
            <a:endParaRPr lang="en-US" altLang="zh-CN" sz="12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effectLst/>
              </a:rPr>
              <a:t>Arkin, </a:t>
            </a:r>
            <a:r>
              <a:rPr lang="en-US" altLang="zh-CN" sz="1200" dirty="0" err="1">
                <a:effectLst/>
              </a:rPr>
              <a:t>Ershat</a:t>
            </a:r>
            <a:r>
              <a:rPr lang="en-US" altLang="zh-CN" sz="1200" dirty="0">
                <a:effectLst/>
              </a:rPr>
              <a:t>, </a:t>
            </a:r>
            <a:r>
              <a:rPr lang="en-US" altLang="zh-CN" sz="1200" dirty="0" err="1">
                <a:effectLst/>
              </a:rPr>
              <a:t>Nurbiya</a:t>
            </a:r>
            <a:r>
              <a:rPr lang="en-US" altLang="zh-CN" sz="1200" dirty="0">
                <a:effectLst/>
              </a:rPr>
              <a:t> </a:t>
            </a:r>
            <a:r>
              <a:rPr lang="en-US" altLang="zh-CN" sz="1200" dirty="0" err="1">
                <a:effectLst/>
              </a:rPr>
              <a:t>Yadikar</a:t>
            </a:r>
            <a:r>
              <a:rPr lang="en-US" altLang="zh-CN" sz="1200" dirty="0">
                <a:effectLst/>
              </a:rPr>
              <a:t>, </a:t>
            </a:r>
            <a:r>
              <a:rPr lang="en-US" altLang="zh-CN" sz="1200" dirty="0" err="1">
                <a:effectLst/>
              </a:rPr>
              <a:t>Xuebin</a:t>
            </a:r>
            <a:r>
              <a:rPr lang="en-US" altLang="zh-CN" sz="1200" dirty="0">
                <a:effectLst/>
              </a:rPr>
              <a:t> Xu, </a:t>
            </a:r>
            <a:r>
              <a:rPr lang="en-US" altLang="zh-CN" sz="1200" dirty="0" err="1">
                <a:effectLst/>
              </a:rPr>
              <a:t>Alimjan</a:t>
            </a:r>
            <a:r>
              <a:rPr lang="en-US" altLang="zh-CN" sz="1200" dirty="0">
                <a:effectLst/>
              </a:rPr>
              <a:t> </a:t>
            </a:r>
            <a:r>
              <a:rPr lang="en-US" altLang="zh-CN" sz="1200" dirty="0" err="1">
                <a:effectLst/>
              </a:rPr>
              <a:t>Aysa</a:t>
            </a:r>
            <a:r>
              <a:rPr lang="en-US" altLang="zh-CN" sz="1200" dirty="0">
                <a:effectLst/>
              </a:rPr>
              <a:t>, and </a:t>
            </a:r>
            <a:r>
              <a:rPr lang="en-US" altLang="zh-CN" sz="1200" dirty="0" err="1">
                <a:effectLst/>
              </a:rPr>
              <a:t>Kurban</a:t>
            </a:r>
            <a:r>
              <a:rPr lang="en-US" altLang="zh-CN" sz="1200" dirty="0">
                <a:effectLst/>
              </a:rPr>
              <a:t> </a:t>
            </a:r>
            <a:r>
              <a:rPr lang="en-US" altLang="zh-CN" sz="1200" dirty="0" err="1">
                <a:effectLst/>
              </a:rPr>
              <a:t>Ubul</a:t>
            </a:r>
            <a:r>
              <a:rPr lang="en-US" altLang="zh-CN" sz="1200" dirty="0">
                <a:effectLst/>
              </a:rPr>
              <a:t>. “A Survey: Object Detection Methods from CNN to Transformer.” Multimedia Tools and Applications 82, no. 14 (October 21, 2022): 21353–83. https://doi.org/10.1007/s11042-022-13801-3.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>
                <a:effectLst/>
              </a:rPr>
              <a:t>Terven</a:t>
            </a:r>
            <a:r>
              <a:rPr lang="en-US" altLang="zh-CN" sz="1200" dirty="0">
                <a:effectLst/>
              </a:rPr>
              <a:t>, Juan, and Diana Cordova-Esparza. “A Comprehensive Review of YOLO: From YOLOv1 and Beyond.” </a:t>
            </a:r>
            <a:r>
              <a:rPr lang="en-US" altLang="zh-CN" sz="1200" dirty="0" err="1">
                <a:effectLst/>
              </a:rPr>
              <a:t>arXiv</a:t>
            </a:r>
            <a:r>
              <a:rPr lang="en-US" altLang="zh-CN" sz="1200" dirty="0">
                <a:effectLst/>
              </a:rPr>
              <a:t>, May 19, 2023. </a:t>
            </a:r>
            <a:r>
              <a:rPr lang="en-US" altLang="zh-CN" sz="1200" dirty="0">
                <a:effectLst/>
                <a:hlinkClick r:id="rId3"/>
              </a:rPr>
              <a:t>https://doi.org/10.48550/arXiv.2304.00501</a:t>
            </a:r>
            <a:r>
              <a:rPr lang="en-US" altLang="zh-CN" sz="120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>
                <a:effectLst/>
              </a:rPr>
              <a:t>Jocher</a:t>
            </a:r>
            <a:r>
              <a:rPr lang="en-US" altLang="zh-CN" sz="1200" dirty="0">
                <a:effectLst/>
              </a:rPr>
              <a:t>, Glenn, </a:t>
            </a:r>
            <a:r>
              <a:rPr lang="en-US" altLang="zh-CN" sz="1200" dirty="0" err="1">
                <a:effectLst/>
              </a:rPr>
              <a:t>Ayush</a:t>
            </a:r>
            <a:r>
              <a:rPr lang="en-US" altLang="zh-CN" sz="1200" dirty="0">
                <a:effectLst/>
              </a:rPr>
              <a:t> </a:t>
            </a:r>
            <a:r>
              <a:rPr lang="en-US" altLang="zh-CN" sz="1200" dirty="0" err="1">
                <a:effectLst/>
              </a:rPr>
              <a:t>Chaurasia</a:t>
            </a:r>
            <a:r>
              <a:rPr lang="en-US" altLang="zh-CN" sz="1200" dirty="0">
                <a:effectLst/>
              </a:rPr>
              <a:t>, and Jing </a:t>
            </a:r>
            <a:r>
              <a:rPr lang="en-US" altLang="zh-CN" sz="1200" dirty="0" err="1">
                <a:effectLst/>
              </a:rPr>
              <a:t>Qiu</a:t>
            </a:r>
            <a:r>
              <a:rPr lang="en-US" altLang="zh-CN" sz="1200" dirty="0">
                <a:effectLst/>
              </a:rPr>
              <a:t>. “YOLO by </a:t>
            </a:r>
            <a:r>
              <a:rPr lang="en-US" altLang="zh-CN" sz="1200" dirty="0" err="1">
                <a:effectLst/>
              </a:rPr>
              <a:t>Ultralytics</a:t>
            </a:r>
            <a:r>
              <a:rPr lang="en-US" altLang="zh-CN" sz="1200" dirty="0">
                <a:effectLst/>
              </a:rPr>
              <a:t>.” Python, January 2023. </a:t>
            </a:r>
            <a:r>
              <a:rPr lang="en-US" altLang="zh-CN" sz="1200" dirty="0">
                <a:effectLst/>
                <a:hlinkClick r:id="rId4"/>
              </a:rPr>
              <a:t>https://github.com/ultralytics/ultralytics</a:t>
            </a:r>
            <a:r>
              <a:rPr lang="en-US" altLang="zh-CN" sz="120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>
                <a:effectLst/>
              </a:rPr>
              <a:t>Aharon</a:t>
            </a:r>
            <a:r>
              <a:rPr lang="en-US" altLang="zh-CN" sz="1200" dirty="0">
                <a:effectLst/>
              </a:rPr>
              <a:t>, Nir, Roy </a:t>
            </a:r>
            <a:r>
              <a:rPr lang="en-US" altLang="zh-CN" sz="1200" dirty="0" err="1">
                <a:effectLst/>
              </a:rPr>
              <a:t>Orfaig</a:t>
            </a:r>
            <a:r>
              <a:rPr lang="en-US" altLang="zh-CN" sz="1200" dirty="0">
                <a:effectLst/>
              </a:rPr>
              <a:t>, and Ben-Zion Bobrovsky. “</a:t>
            </a:r>
            <a:r>
              <a:rPr lang="en-US" altLang="zh-CN" sz="1200" dirty="0" err="1">
                <a:effectLst/>
              </a:rPr>
              <a:t>BoT</a:t>
            </a:r>
            <a:r>
              <a:rPr lang="en-US" altLang="zh-CN" sz="1200" dirty="0">
                <a:effectLst/>
              </a:rPr>
              <a:t>-SORT: Robust Associations Multi-Pedestrian Tracking.” </a:t>
            </a:r>
            <a:r>
              <a:rPr lang="en-US" altLang="zh-CN" sz="1200" dirty="0" err="1">
                <a:effectLst/>
              </a:rPr>
              <a:t>arXiv</a:t>
            </a:r>
            <a:r>
              <a:rPr lang="en-US" altLang="zh-CN" sz="1200" dirty="0">
                <a:effectLst/>
              </a:rPr>
              <a:t>, July 7, 2022. </a:t>
            </a:r>
            <a:r>
              <a:rPr lang="en-US" altLang="zh-CN" sz="1200" dirty="0">
                <a:effectLst/>
                <a:hlinkClick r:id="rId5"/>
              </a:rPr>
              <a:t>https://doi.org/10.48550/arXiv.2206.14651</a:t>
            </a:r>
            <a:r>
              <a:rPr lang="en-US" altLang="zh-CN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40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FB47D8-1083-4129-9D8A-4E591647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03DCAF-AF90-4617-806F-AF43DD1F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A7E71CDF-A7DC-4F7D-B6E1-6F766BA6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05" y="719543"/>
            <a:ext cx="3894426" cy="25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515C07-23B1-483A-9CB8-4A38FB4886F7}"/>
              </a:ext>
            </a:extLst>
          </p:cNvPr>
          <p:cNvSpPr txBox="1"/>
          <p:nvPr/>
        </p:nvSpPr>
        <p:spPr>
          <a:xfrm>
            <a:off x="669924" y="1314987"/>
            <a:ext cx="5426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图像识别（</a:t>
            </a:r>
            <a:r>
              <a:rPr lang="en-US" altLang="zh-CN" dirty="0"/>
              <a:t>image recognition</a:t>
            </a:r>
            <a:r>
              <a:rPr lang="zh-CN" altLang="en-US" dirty="0"/>
              <a:t>）是指寻找并鉴别图像中的物体的过程，是计算机视觉领域的经典任务，应用广泛。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）是实现图像识别的主流方法。</a:t>
            </a: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A2611C4-8224-4B31-B64D-B44A6812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59"/>
          <a:stretch/>
        </p:blipFill>
        <p:spPr>
          <a:xfrm>
            <a:off x="8164949" y="3534767"/>
            <a:ext cx="3636526" cy="2096410"/>
          </a:xfrm>
          <a:prstGeom prst="rect">
            <a:avLst/>
          </a:prstGeom>
        </p:spPr>
      </p:pic>
      <p:pic>
        <p:nvPicPr>
          <p:cNvPr id="9" name="图片 8" descr="图形用户界面, 网站&#10;&#10;描述已自动生成">
            <a:extLst>
              <a:ext uri="{FF2B5EF4-FFF2-40B4-BE49-F238E27FC236}">
                <a16:creationId xmlns:a16="http://schemas.microsoft.com/office/drawing/2014/main" id="{1BECDFF0-8FE1-42D9-8E3E-CAF6388B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602" y="3534767"/>
            <a:ext cx="3313412" cy="260369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22D67CDE-F9CE-40E8-86AA-A7971E80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" y="3241297"/>
            <a:ext cx="4083142" cy="23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FB47D8-1083-4129-9D8A-4E591647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 Only Look Once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03DCAF-AF90-4617-806F-AF43DD1F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C25FAC12-B23E-4AD0-BB65-C0625EE4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88" y="1661087"/>
            <a:ext cx="9889433" cy="34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11BC357D-1CB9-4295-9F14-69DA47A3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280" y="2171008"/>
            <a:ext cx="2416516" cy="39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F9BDCCD4-E3EB-41A1-883E-F25F139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YOLOv8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ACE51-3ED6-40C3-A745-9265E064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zh-CN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zh-CN" altLang="en-US" sz="800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3C3FE9A8-6CD8-4BB2-9863-8C20F8FBB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7297801"/>
            <a:ext cx="5038851" cy="479986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3018364-A9A6-43E2-BFA8-D47670919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954" y="1028700"/>
            <a:ext cx="5299251" cy="540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5681E3-0B08-4453-8B55-6A90533C2D1B}"/>
              </a:ext>
            </a:extLst>
          </p:cNvPr>
          <p:cNvSpPr txBox="1"/>
          <p:nvPr/>
        </p:nvSpPr>
        <p:spPr>
          <a:xfrm>
            <a:off x="6672262" y="3570294"/>
            <a:ext cx="3393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Anchor-free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Decoupled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图像识别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语义分割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图像分类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姿态估计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CIoU</a:t>
            </a:r>
            <a:r>
              <a:rPr lang="en-US" altLang="zh-CN" dirty="0"/>
              <a:t> and</a:t>
            </a:r>
            <a:r>
              <a:rPr lang="zh-CN" altLang="en-US" dirty="0"/>
              <a:t> </a:t>
            </a:r>
            <a:r>
              <a:rPr lang="en-US" altLang="zh-CN" dirty="0"/>
              <a:t>DFL loss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9FAA8DA-E88F-4F7C-B2F1-57F3B6E8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12" y="1339132"/>
            <a:ext cx="1518834" cy="20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726B54-D8F3-41C3-A9A1-A341E6606C6D}"/>
              </a:ext>
            </a:extLst>
          </p:cNvPr>
          <p:cNvSpPr txBox="1"/>
          <p:nvPr/>
        </p:nvSpPr>
        <p:spPr>
          <a:xfrm>
            <a:off x="6672262" y="979382"/>
            <a:ext cx="296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C2f module</a:t>
            </a:r>
          </a:p>
          <a:p>
            <a:endParaRPr lang="zh-CN" altLang="en-US" dirty="0"/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2AFD45D1-91B3-48AF-A4A5-9EEF7B2AA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711" y="1634867"/>
            <a:ext cx="1493396" cy="13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BDCCD4-E3EB-41A1-883E-F25F139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YOLOv8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ACE51-3ED6-40C3-A745-9265E064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zh-CN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zh-CN" altLang="en-US" sz="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24E4C-6C54-4128-AB2A-31499EFC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99" y="1028700"/>
            <a:ext cx="9680784" cy="363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EC2839FD-DDE9-4FA6-BAD8-215B93A6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53" y="4613968"/>
            <a:ext cx="4080675" cy="18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BDCCD4-E3EB-41A1-883E-F25F139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YOLOv8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ACE51-3ED6-40C3-A745-9265E064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zh-CN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zh-CN" altLang="en-US" sz="8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ABADF8-F28C-4BD8-9B04-844EA6BC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22" y="1028700"/>
            <a:ext cx="7088370" cy="48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85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1889</Words>
  <Application>Microsoft Office PowerPoint</Application>
  <PresentationFormat>宽屏</PresentationFormat>
  <Paragraphs>181</Paragraphs>
  <Slides>21</Slides>
  <Notes>14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Impact</vt:lpstr>
      <vt:lpstr>Roboto</vt:lpstr>
      <vt:lpstr>Times New Roman</vt:lpstr>
      <vt:lpstr>主题5</vt:lpstr>
      <vt:lpstr>基于 YOLOv8 的 FPS 游戏图像识别</vt:lpstr>
      <vt:lpstr>PowerPoint 演示文稿</vt:lpstr>
      <vt:lpstr>原理</vt:lpstr>
      <vt:lpstr>图像识别</vt:lpstr>
      <vt:lpstr>You Only Look Once</vt:lpstr>
      <vt:lpstr>YOLOv8</vt:lpstr>
      <vt:lpstr>YOLOv8</vt:lpstr>
      <vt:lpstr>YOLOv8</vt:lpstr>
      <vt:lpstr>实验</vt:lpstr>
      <vt:lpstr>框架</vt:lpstr>
      <vt:lpstr>数据集</vt:lpstr>
      <vt:lpstr>训练</vt:lpstr>
      <vt:lpstr>精度曲线</vt:lpstr>
      <vt:lpstr>测试数据集</vt:lpstr>
      <vt:lpstr>视频测试</vt:lpstr>
      <vt:lpstr>物体追踪</vt:lpstr>
      <vt:lpstr>视频测试：物体追踪</vt:lpstr>
      <vt:lpstr>总结</vt:lpstr>
      <vt:lpstr>总结</vt:lpstr>
      <vt:lpstr>改进方向</vt:lpstr>
      <vt:lpstr>谢谢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2023-06-01T19:13:35Z</dcterms:created>
  <dcterms:modified xsi:type="dcterms:W3CDTF">2023-06-01T19:28:02Z</dcterms:modified>
  <cp:category/>
</cp:coreProperties>
</file>